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erriweather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4334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4CE0EA"/>
              </a:buClr>
              <a:buFont typeface="Calibri"/>
              <a:buNone/>
              <a:defRPr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520"/>
              </a:spcBef>
              <a:buClr>
                <a:schemeClr val="accent3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ctr" rtl="0">
              <a:spcBef>
                <a:spcPts val="480"/>
              </a:spcBef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ctr" rtl="0">
              <a:spcBef>
                <a:spcPts val="420"/>
              </a:spcBef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ct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ctr" rtl="0">
              <a:spcBef>
                <a:spcPts val="400"/>
              </a:spcBef>
              <a:buClr>
                <a:schemeClr val="accent4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Merriweather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 rot="5400000">
            <a:off x="2377439" y="15239"/>
            <a:ext cx="438911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 rot="5400000">
            <a:off x="5052218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 rot="5400000">
            <a:off x="861218" y="510382"/>
            <a:ext cx="52117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4AE3AC"/>
              </a:buClr>
              <a:buFont typeface="Calibri"/>
              <a:buNone/>
              <a:defRPr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3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20"/>
              </a:spcBef>
              <a:buClr>
                <a:schemeClr val="accent2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280"/>
              </a:spcBef>
              <a:buClr>
                <a:schemeClr val="accent4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7" cy="659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4" cy="654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7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4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305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19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199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5080" algn="l" rtl="0">
              <a:spcBef>
                <a:spcPts val="240"/>
              </a:spcBef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accent2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7619" algn="l" rtl="0">
              <a:spcBef>
                <a:spcPts val="180"/>
              </a:spcBef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2539" algn="l" rtl="0">
              <a:spcBef>
                <a:spcPts val="180"/>
              </a:spcBef>
              <a:buClr>
                <a:schemeClr val="accent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05410" algn="l" rtl="0">
              <a:spcBef>
                <a:spcPts val="56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18745" algn="l" rtl="0">
              <a:spcBef>
                <a:spcPts val="52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47319" algn="l" rtl="0">
              <a:spcBef>
                <a:spcPts val="48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rot="-10380000" flipH="1">
            <a:off x="3165753" y="1108076"/>
            <a:ext cx="5257800" cy="4114799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" name="Shape 94"/>
          <p:cNvSpPr/>
          <p:nvPr/>
        </p:nvSpPr>
        <p:spPr>
          <a:xfrm rot="-10380000" flipH="1">
            <a:off x="8004134" y="5359769"/>
            <a:ext cx="155447" cy="15544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48" cy="1582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09600" y="2828784"/>
            <a:ext cx="2209799" cy="2179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50"/>
              </a:spcBef>
              <a:buClr>
                <a:schemeClr val="accent3"/>
              </a:buClr>
              <a:buFont typeface="Noto Sans Symbols"/>
              <a:buNone/>
              <a:defRPr sz="13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94310" algn="l" rtl="0">
              <a:spcBef>
                <a:spcPts val="24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209550" algn="l" rtl="0">
              <a:spcBef>
                <a:spcPts val="2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73672" algn="l" rtl="0">
              <a:spcBef>
                <a:spcPts val="18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81292" algn="l" rtl="0">
              <a:spcBef>
                <a:spcPts val="18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609599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0" name="Shape 100"/>
          <p:cNvSpPr>
            <a:spLocks noGrp="1"/>
          </p:cNvSpPr>
          <p:nvPr>
            <p:ph type="pic" idx="2"/>
          </p:nvPr>
        </p:nvSpPr>
        <p:spPr>
          <a:xfrm rot="420000">
            <a:off x="3485792" y="1199516"/>
            <a:ext cx="4617719" cy="3931919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035C75"/>
              </a:buClr>
              <a:buFont typeface="Merriweather"/>
              <a:buNone/>
              <a:defRPr sz="3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1" name="Shape 101"/>
          <p:cNvSpPr/>
          <p:nvPr/>
        </p:nvSpPr>
        <p:spPr>
          <a:xfrm rot="10800000" flipH="1">
            <a:off x="-9525" y="5816599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2" name="Shape 102"/>
          <p:cNvSpPr/>
          <p:nvPr/>
        </p:nvSpPr>
        <p:spPr>
          <a:xfrm rot="10800000" flipH="1">
            <a:off x="4381500" y="6219825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tile tx="0" ty="0" sx="65000" sy="65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alibri"/>
              <a:buNone/>
              <a:defRPr sz="5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0E9ED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 b="0" i="0" u="none" strike="noStrike" cap="none">
              <a:solidFill>
                <a:srgbClr val="D0E9E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7" name="Shape 17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18" name="Shape 18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>
            <a:alphaModFix/>
          </a:blip>
          <a:tile tx="0" ty="0" sx="65000" sy="65000" flip="none" algn="tl"/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-160655" algn="l" rtl="0">
              <a:spcBef>
                <a:spcPts val="42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1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463040" marR="0" lvl="4" indent="-135889" algn="l" rtl="0">
              <a:spcBef>
                <a:spcPts val="40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Merriweather"/>
              <a:buChar char="•"/>
              <a:defRPr sz="1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Merriweather"/>
              <a:buChar char="•"/>
              <a:defRPr sz="1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2667000" y="6356350"/>
            <a:ext cx="33527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u="none">
                <a:solidFill>
                  <a:srgbClr val="035C75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lang="en-US" sz="1200" b="0" u="none">
              <a:solidFill>
                <a:srgbClr val="035C7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1" name="Shape 51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52" name="Shape 52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19.gi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GA8MQGvr_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UOYi4Nzxlh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4CE0EA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  <a:t>Twitter Sentiment &amp; Stock Price Correlation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533400" y="3228534"/>
            <a:ext cx="8016833" cy="2388493"/>
          </a:xfrm>
          <a:prstGeom prst="rect">
            <a:avLst/>
          </a:prstGeom>
          <a:noFill/>
          <a:ln>
            <a:noFill/>
          </a:ln>
        </p:spPr>
        <p:txBody>
          <a:bodyPr lIns="0" tIns="45700" rIns="18275" bIns="45700" anchor="t" anchorCtr="0">
            <a:noAutofit/>
          </a:bodyPr>
          <a:lstStyle/>
          <a:p>
            <a:pPr marL="0" marR="4572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Presented by: The Forecasters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361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Georgetown University Data Science Certificate 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361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804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Fall 2015 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endParaRPr sz="1377" b="0" i="0" u="none" strike="noStrike" cap="none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Max Almodovar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Jonathan Creem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Andrew Miller</a:t>
            </a:r>
          </a:p>
          <a:p>
            <a:pPr marL="0" marR="45720" lvl="0" indent="0" algn="r" rtl="0">
              <a:lnSpc>
                <a:spcPct val="80000"/>
              </a:lnSpc>
              <a:spcBef>
                <a:spcPts val="275"/>
              </a:spcBef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1377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Caroline Morris 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116915" y="506102"/>
            <a:ext cx="2503050" cy="1634837"/>
          </a:xfrm>
          <a:prstGeom prst="flowChartProcess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Ingestion Module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41" y="1566226"/>
            <a:ext cx="830808" cy="46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566" y="1452765"/>
            <a:ext cx="937808" cy="703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>
            <a:stCxn id="194" idx="3"/>
          </p:cNvCxnSpPr>
          <p:nvPr/>
        </p:nvCxnSpPr>
        <p:spPr>
          <a:xfrm>
            <a:off x="2619965" y="1323520"/>
            <a:ext cx="1723500" cy="147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8" name="Shape 198"/>
          <p:cNvSpPr txBox="1"/>
          <p:nvPr/>
        </p:nvSpPr>
        <p:spPr>
          <a:xfrm>
            <a:off x="3075860" y="1457433"/>
            <a:ext cx="106664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Tweepy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Pymongo</a:t>
            </a:r>
          </a:p>
        </p:txBody>
      </p:sp>
      <p:sp>
        <p:nvSpPr>
          <p:cNvPr id="199" name="Shape 199"/>
          <p:cNvSpPr/>
          <p:nvPr/>
        </p:nvSpPr>
        <p:spPr>
          <a:xfrm>
            <a:off x="4312237" y="478391"/>
            <a:ext cx="1510145" cy="1870364"/>
          </a:xfrm>
          <a:prstGeom prst="flowChartMagneticDisk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3464" y="1238733"/>
            <a:ext cx="1534337" cy="51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6226069" y="2340444"/>
            <a:ext cx="2503050" cy="1634837"/>
          </a:xfrm>
          <a:prstGeom prst="flowChartProcess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Wrangling Module</a:t>
            </a:r>
          </a:p>
        </p:txBody>
      </p:sp>
      <p:cxnSp>
        <p:nvCxnSpPr>
          <p:cNvPr id="202" name="Shape 202"/>
          <p:cNvCxnSpPr/>
          <p:nvPr/>
        </p:nvCxnSpPr>
        <p:spPr>
          <a:xfrm>
            <a:off x="5901996" y="1338359"/>
            <a:ext cx="1547099" cy="1001999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3" name="Shape 203"/>
          <p:cNvSpPr/>
          <p:nvPr/>
        </p:nvSpPr>
        <p:spPr>
          <a:xfrm>
            <a:off x="4985342" y="4904507"/>
            <a:ext cx="2481453" cy="1634837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Sentiment Analysis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3294" y="6120453"/>
            <a:ext cx="2228276" cy="321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Shape 205"/>
          <p:cNvCxnSpPr>
            <a:endCxn id="203" idx="3"/>
          </p:cNvCxnSpPr>
          <p:nvPr/>
        </p:nvCxnSpPr>
        <p:spPr>
          <a:xfrm rot="5400000">
            <a:off x="6775296" y="4566625"/>
            <a:ext cx="1846800" cy="4638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6" name="Shape 206"/>
          <p:cNvSpPr txBox="1"/>
          <p:nvPr/>
        </p:nvSpPr>
        <p:spPr>
          <a:xfrm>
            <a:off x="6749728" y="1724286"/>
            <a:ext cx="18980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NLTK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1047" y="3366753"/>
            <a:ext cx="1534337" cy="5114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 rot="10800000">
            <a:off x="3654751" y="5721924"/>
            <a:ext cx="1489710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09" name="Shape 209"/>
          <p:cNvSpPr/>
          <p:nvPr/>
        </p:nvSpPr>
        <p:spPr>
          <a:xfrm>
            <a:off x="1093850" y="4798473"/>
            <a:ext cx="2503050" cy="1634837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Univariate Regressions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7466796" y="4676814"/>
            <a:ext cx="1898073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Twitter Sentiment Analysis.py</a:t>
            </a:r>
          </a:p>
        </p:txBody>
      </p:sp>
      <p:sp>
        <p:nvSpPr>
          <p:cNvPr id="211" name="Shape 211"/>
          <p:cNvSpPr/>
          <p:nvPr/>
        </p:nvSpPr>
        <p:spPr>
          <a:xfrm>
            <a:off x="1352775" y="2654350"/>
            <a:ext cx="2381383" cy="1491084"/>
          </a:xfrm>
          <a:prstGeom prst="flowChartProcess">
            <a:avLst/>
          </a:prstGeom>
          <a:solidFill>
            <a:srgbClr val="0070C0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Regression Visualization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43906" y="5877482"/>
            <a:ext cx="1245781" cy="5387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Shape 213"/>
          <p:cNvCxnSpPr/>
          <p:nvPr/>
        </p:nvCxnSpPr>
        <p:spPr>
          <a:xfrm rot="10800000">
            <a:off x="2350487" y="4080284"/>
            <a:ext cx="0" cy="67944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14" name="Shape 214"/>
          <p:cNvSpPr txBox="1"/>
          <p:nvPr/>
        </p:nvSpPr>
        <p:spPr>
          <a:xfrm>
            <a:off x="2137100" y="4413198"/>
            <a:ext cx="1898073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MatPlot Lib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3991" y="3641326"/>
            <a:ext cx="2038950" cy="42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94807" y="5006289"/>
            <a:ext cx="609599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77595" y="579310"/>
            <a:ext cx="919650" cy="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Shape 222"/>
          <p:cNvGrpSpPr/>
          <p:nvPr/>
        </p:nvGrpSpPr>
        <p:grpSpPr>
          <a:xfrm>
            <a:off x="586129" y="468031"/>
            <a:ext cx="8545285" cy="6326087"/>
            <a:chOff x="457200" y="609600"/>
            <a:chExt cx="8545285" cy="6326087"/>
          </a:xfrm>
        </p:grpSpPr>
        <p:cxnSp>
          <p:nvCxnSpPr>
            <p:cNvPr id="223" name="Shape 223"/>
            <p:cNvCxnSpPr/>
            <p:nvPr/>
          </p:nvCxnSpPr>
          <p:spPr>
            <a:xfrm flipH="1">
              <a:off x="4323664" y="609600"/>
              <a:ext cx="1696135" cy="108534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4" name="Shape 224"/>
            <p:cNvSpPr/>
            <p:nvPr/>
          </p:nvSpPr>
          <p:spPr>
            <a:xfrm>
              <a:off x="3380014" y="1219200"/>
              <a:ext cx="914400" cy="933797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5" name="Shape 225"/>
            <p:cNvSpPr txBox="1"/>
            <p:nvPr/>
          </p:nvSpPr>
          <p:spPr>
            <a:xfrm>
              <a:off x="3200400" y="1581090"/>
              <a:ext cx="1371599" cy="2462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26" name="Shape 226"/>
            <p:cNvCxnSpPr/>
            <p:nvPr/>
          </p:nvCxnSpPr>
          <p:spPr>
            <a:xfrm>
              <a:off x="3848100" y="1524000"/>
              <a:ext cx="5443" cy="1090944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" name="Shape 227"/>
            <p:cNvSpPr/>
            <p:nvPr/>
          </p:nvSpPr>
          <p:spPr>
            <a:xfrm>
              <a:off x="3048000" y="2438400"/>
              <a:ext cx="1981200" cy="947057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8" name="Shape 228"/>
            <p:cNvSpPr txBox="1"/>
            <p:nvPr/>
          </p:nvSpPr>
          <p:spPr>
            <a:xfrm>
              <a:off x="3143776" y="2133821"/>
              <a:ext cx="1676399" cy="105413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2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Sentiment Analysis (+1, -1)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45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838200" y="2743200"/>
              <a:ext cx="870857" cy="838200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30" name="Shape 230"/>
            <p:cNvCxnSpPr/>
            <p:nvPr/>
          </p:nvCxnSpPr>
          <p:spPr>
            <a:xfrm>
              <a:off x="1703614" y="3276600"/>
              <a:ext cx="1333499" cy="0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Shape 231"/>
            <p:cNvCxnSpPr/>
            <p:nvPr/>
          </p:nvCxnSpPr>
          <p:spPr>
            <a:xfrm>
              <a:off x="4033157" y="470807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Shape 232"/>
            <p:cNvSpPr/>
            <p:nvPr/>
          </p:nvSpPr>
          <p:spPr>
            <a:xfrm>
              <a:off x="3652157" y="4114800"/>
              <a:ext cx="838200" cy="914400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3" name="Shape 233"/>
            <p:cNvSpPr txBox="1"/>
            <p:nvPr/>
          </p:nvSpPr>
          <p:spPr>
            <a:xfrm>
              <a:off x="3429000" y="4361330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Sentiment 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Scores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382486" y="5486400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4648200" y="5444380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7584142" y="5477435"/>
              <a:ext cx="1208313" cy="533400"/>
            </a:xfrm>
            <a:prstGeom prst="flowChartProcess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7" name="Shape 237"/>
            <p:cNvSpPr txBox="1"/>
            <p:nvPr/>
          </p:nvSpPr>
          <p:spPr>
            <a:xfrm>
              <a:off x="1507179" y="5507180"/>
              <a:ext cx="1208313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0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(Multi-Variate  Regression)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6630522" y="5410200"/>
              <a:ext cx="685800" cy="60176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3554185" y="5770071"/>
              <a:ext cx="8000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Fiat Stock Price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3733800" y="5410200"/>
              <a:ext cx="685800" cy="60176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57200" y="5410200"/>
              <a:ext cx="685800" cy="681431"/>
            </a:xfrm>
            <a:prstGeom prst="flowChartMagneticDisk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95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4648200" y="5481935"/>
              <a:ext cx="1208313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2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(Regression)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794171" y="5499846"/>
              <a:ext cx="1208313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Model </a:t>
              </a:r>
              <a:r>
                <a:rPr lang="en-US" sz="1200">
                  <a:solidFill>
                    <a:srgbClr val="FFFF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(Regression)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447800" y="6245351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648200" y="6245351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7660182" y="6248400"/>
              <a:ext cx="1143000" cy="612648"/>
            </a:xfrm>
            <a:prstGeom prst="flowChartInputOutput">
              <a:avLst/>
            </a:prstGeom>
            <a:solidFill>
              <a:schemeClr val="accent1"/>
            </a:solidFill>
            <a:ln w="25400" cap="flat" cmpd="sng">
              <a:solidFill>
                <a:srgbClr val="0A519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47" name="Shape 247"/>
            <p:cNvSpPr txBox="1"/>
            <p:nvPr/>
          </p:nvSpPr>
          <p:spPr>
            <a:xfrm>
              <a:off x="1371600" y="6381689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4539342" y="6381689"/>
              <a:ext cx="1371599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7557247" y="6381689"/>
              <a:ext cx="1371599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0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Results Visualization</a:t>
              </a:r>
            </a:p>
            <a:p>
              <a:pPr marL="0" marR="0" lvl="0" indent="0" algn="ctr" rtl="0">
                <a:spcBef>
                  <a:spcPts val="0"/>
                </a:spcBef>
                <a:buNone/>
              </a:pPr>
              <a:endParaRPr sz="1000" b="1">
                <a:solidFill>
                  <a:srgbClr val="FFFF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250" name="Shape 250"/>
            <p:cNvCxnSpPr/>
            <p:nvPr/>
          </p:nvCxnSpPr>
          <p:spPr>
            <a:xfrm>
              <a:off x="2111827" y="5715000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Shape 251"/>
            <p:cNvCxnSpPr/>
            <p:nvPr/>
          </p:nvCxnSpPr>
          <p:spPr>
            <a:xfrm>
              <a:off x="5252357" y="5747266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Shape 252"/>
            <p:cNvCxnSpPr/>
            <p:nvPr/>
          </p:nvCxnSpPr>
          <p:spPr>
            <a:xfrm>
              <a:off x="8239206" y="5844455"/>
              <a:ext cx="0" cy="908708"/>
            </a:xfrm>
            <a:prstGeom prst="straightConnector1">
              <a:avLst/>
            </a:prstGeom>
            <a:noFill/>
            <a:ln w="9525" cap="flat" cmpd="sng">
              <a:solidFill>
                <a:srgbClr val="07519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Shape 253"/>
          <p:cNvSpPr/>
          <p:nvPr/>
        </p:nvSpPr>
        <p:spPr>
          <a:xfrm>
            <a:off x="1524495" y="-5690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8401" y="26708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9" y="457881"/>
            <a:ext cx="365057" cy="36505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3539903" y="26177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5641535" y="26177"/>
            <a:ext cx="1433168" cy="812708"/>
          </a:xfrm>
          <a:prstGeom prst="flowChartInputOutput">
            <a:avLst/>
          </a:prstGeom>
          <a:gradFill>
            <a:gsLst>
              <a:gs pos="0">
                <a:srgbClr val="0038A6"/>
              </a:gs>
              <a:gs pos="68000">
                <a:srgbClr val="618DD6"/>
              </a:gs>
              <a:gs pos="100000">
                <a:srgbClr val="AFC2EF"/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446" y="43054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0614" y="418587"/>
            <a:ext cx="445945" cy="3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673" y="21816"/>
            <a:ext cx="733515" cy="39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83248" y="446795"/>
            <a:ext cx="352514" cy="35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2033636" y="814631"/>
            <a:ext cx="1526486" cy="90796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Shape 263"/>
          <p:cNvCxnSpPr/>
          <p:nvPr/>
        </p:nvCxnSpPr>
        <p:spPr>
          <a:xfrm>
            <a:off x="4017167" y="847851"/>
            <a:ext cx="8481" cy="544359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4" name="Shape 2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00355" y="1415755"/>
            <a:ext cx="1117565" cy="3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34132" y="2934522"/>
            <a:ext cx="1105082" cy="15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78862" y="2850158"/>
            <a:ext cx="860949" cy="25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97650" y="3043494"/>
            <a:ext cx="816575" cy="11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25151" y="4446260"/>
            <a:ext cx="984185" cy="328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Shape 269"/>
          <p:cNvCxnSpPr/>
          <p:nvPr/>
        </p:nvCxnSpPr>
        <p:spPr>
          <a:xfrm>
            <a:off x="5202264" y="2850158"/>
            <a:ext cx="1333499" cy="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Shape 270"/>
          <p:cNvSpPr/>
          <p:nvPr/>
        </p:nvSpPr>
        <p:spPr>
          <a:xfrm>
            <a:off x="6260062" y="2376628"/>
            <a:ext cx="1981200" cy="947057"/>
          </a:xfrm>
          <a:prstGeom prst="flowChartProcess">
            <a:avLst/>
          </a:prstGeom>
          <a:solidFill>
            <a:schemeClr val="accent1"/>
          </a:solidFill>
          <a:ln w="25400" cap="flat" cmpd="sng">
            <a:solidFill>
              <a:srgbClr val="0A519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Sentiment Visualization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731" y="5513217"/>
            <a:ext cx="365057" cy="36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5980" y="5429798"/>
            <a:ext cx="445945" cy="3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2717" y="5424880"/>
            <a:ext cx="352514" cy="35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Shape 274"/>
          <p:cNvCxnSpPr/>
          <p:nvPr/>
        </p:nvCxnSpPr>
        <p:spPr>
          <a:xfrm>
            <a:off x="4071017" y="3274603"/>
            <a:ext cx="12147" cy="695259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Shape 275"/>
          <p:cNvCxnSpPr/>
          <p:nvPr/>
        </p:nvCxnSpPr>
        <p:spPr>
          <a:xfrm flipH="1">
            <a:off x="2346847" y="4741010"/>
            <a:ext cx="1378303" cy="547233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Shape 276"/>
          <p:cNvCxnSpPr>
            <a:endCxn id="235" idx="0"/>
          </p:cNvCxnSpPr>
          <p:nvPr/>
        </p:nvCxnSpPr>
        <p:spPr>
          <a:xfrm>
            <a:off x="4639986" y="4729512"/>
            <a:ext cx="741300" cy="57330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Shape 277"/>
          <p:cNvCxnSpPr>
            <a:endCxn id="234" idx="1"/>
          </p:cNvCxnSpPr>
          <p:nvPr/>
        </p:nvCxnSpPr>
        <p:spPr>
          <a:xfrm rot="10800000" flipH="1">
            <a:off x="1129815" y="5611531"/>
            <a:ext cx="381600" cy="17100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Shape 278"/>
          <p:cNvCxnSpPr/>
          <p:nvPr/>
        </p:nvCxnSpPr>
        <p:spPr>
          <a:xfrm rot="10800000" flipH="1">
            <a:off x="4456044" y="5628502"/>
            <a:ext cx="446270" cy="5444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Shape 279"/>
          <p:cNvCxnSpPr/>
          <p:nvPr/>
        </p:nvCxnSpPr>
        <p:spPr>
          <a:xfrm rot="10800000" flipH="1">
            <a:off x="7326813" y="5566791"/>
            <a:ext cx="446270" cy="5444"/>
          </a:xfrm>
          <a:prstGeom prst="straightConnector1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530352" y="2632921"/>
            <a:ext cx="7772400" cy="1362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Twitter Sentiment Analysis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354907" y="-3549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Tweets per Day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6" y="1107501"/>
            <a:ext cx="8734424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0" y="4843"/>
            <a:ext cx="9359152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Events affecting sentiment</a:t>
            </a: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6" y="1147844"/>
            <a:ext cx="8734424" cy="54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0" y="206546"/>
            <a:ext cx="9049871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Twitter Sentiment by Day 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7" y="1773382"/>
            <a:ext cx="9096872" cy="4536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Sentiment Model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5" y="2536425"/>
            <a:ext cx="89943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994050" y="4396550"/>
            <a:ext cx="5150099" cy="2461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0" y="2242300"/>
            <a:ext cx="3885599" cy="381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3994050" y="1718375"/>
            <a:ext cx="5150099" cy="1981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4563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Most popular words on </a:t>
            </a:r>
            <a:r>
              <a:rPr lang="en-US" sz="4500"/>
              <a:t>tweet-heavy</a:t>
            </a: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days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625" y="4577025"/>
            <a:ext cx="3687375" cy="2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450" y="1765175"/>
            <a:ext cx="2911549" cy="18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37312"/>
            <a:ext cx="3812499" cy="23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0" y="2616400"/>
            <a:ext cx="3436799" cy="54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GM,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1</a:t>
            </a:r>
            <a:r>
              <a:rPr lang="en-US" b="1"/>
              <a:t>2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" name="Shape 322"/>
          <p:cNvSpPr txBox="1">
            <a:spLocks noGrp="1"/>
          </p:cNvSpPr>
          <p:nvPr>
            <p:ph type="body" idx="2"/>
          </p:nvPr>
        </p:nvSpPr>
        <p:spPr>
          <a:xfrm>
            <a:off x="4095150" y="4577025"/>
            <a:ext cx="3687299" cy="1385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Volkswagen,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Dec 4</a:t>
            </a: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3"/>
          </p:nvPr>
        </p:nvSpPr>
        <p:spPr>
          <a:xfrm>
            <a:off x="4032600" y="1765175"/>
            <a:ext cx="3812399" cy="54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Toyota, </a:t>
            </a:r>
            <a:r>
              <a:rPr lang="en-US" sz="26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November 19</a:t>
            </a: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619250" y="5338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Good Days, Bad Days 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021775" y="2293600"/>
            <a:ext cx="2972400" cy="8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/>
              <a:t>Nov 18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800"/>
              <a:t>Highest Sentiment Score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5539750" y="2216200"/>
            <a:ext cx="2897399" cy="82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800" b="1"/>
              <a:t>Dec 15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800"/>
              <a:t>Lowest Sentiment Scor</a:t>
            </a:r>
            <a:r>
              <a:rPr lang="en-US"/>
              <a:t>e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3560575"/>
            <a:ext cx="4381225" cy="2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475" y="3773824"/>
            <a:ext cx="4036674" cy="24984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Shape 333"/>
          <p:cNvCxnSpPr/>
          <p:nvPr/>
        </p:nvCxnSpPr>
        <p:spPr>
          <a:xfrm rot="10800000">
            <a:off x="4597874" y="2151949"/>
            <a:ext cx="30900" cy="46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Word2Vec Word Associations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457200" y="2191525"/>
            <a:ext cx="7732199" cy="425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/>
              <a:t>Some of the words from the previous slide, with word vectors that Word2Vec considers related.</a:t>
            </a:r>
          </a:p>
          <a:p>
            <a:pPr lvl="0" rtl="0">
              <a:spcBef>
                <a:spcPts val="0"/>
              </a:spcBef>
              <a:buNone/>
            </a:pPr>
            <a:endParaRPr sz="1800" b="1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Law:</a:t>
            </a:r>
            <a:r>
              <a:rPr lang="en-US" sz="1800"/>
              <a:t> [(history, 0.5390466), (spanish, 0.5021017), (bible, 0.4971169)]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Chinese:</a:t>
            </a:r>
            <a:r>
              <a:rPr lang="en-US" sz="1800"/>
              <a:t> [(thai, 0.5960268), (yummy, 0.5862064), (food, 0.5802457)]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Terrorists:</a:t>
            </a:r>
            <a:r>
              <a:rPr lang="en-US" sz="1800"/>
              <a:t> [(delivers, 0.6527901), (#liesgirlstell, 0.6494534), (abortion, 0.6427389), (brutality, 0.6450986)]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Sues:</a:t>
            </a:r>
            <a:r>
              <a:rPr lang="en-US" sz="1800"/>
              <a:t> [(emissions, 0.8482231), (scandal, 0.8285488), (whistleblower, 0.7530708), (volkswagen, 0.8451427)]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-US" sz="1800" b="1"/>
              <a:t>Repairs:</a:t>
            </a:r>
            <a:r>
              <a:rPr lang="en-US" sz="1800"/>
              <a:t> [(brakes, 0.6788374), (mot, 0.6754294), (components, 0.6592078), (payments, 0.6592078)]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530352" y="2632921"/>
            <a:ext cx="7772400" cy="1362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/>
              <a:t>Problem &amp; Hypotheses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Regression Analysis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0" y="2089650"/>
            <a:ext cx="8453100" cy="41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172012" y="1310050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2047875"/>
            <a:ext cx="8229599" cy="4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5712" y="13131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2000250"/>
            <a:ext cx="8902875" cy="4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00" y="2089650"/>
            <a:ext cx="8453100" cy="2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00" y="4251950"/>
            <a:ext cx="8453100" cy="240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6450800" y="2216000"/>
            <a:ext cx="1543200" cy="3729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rPr>
              <a:t>Accuracy Measures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Increase in Accuracy of Twitter Model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00" y="2032875"/>
            <a:ext cx="6164250" cy="37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6548875" y="1935100"/>
            <a:ext cx="2445599" cy="224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Improvement in accuracy for all metrics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US"/>
              <a:t>True positives significantly outnumber false positives; the model classification is superior to random classification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Matthews correlation coefficient is measured on a scale of -1 to 1, with 0 indicating random prediction and 1 being positive prediction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29800" y="5715000"/>
            <a:ext cx="59780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b="1">
                <a:solidFill>
                  <a:schemeClr val="dk1"/>
                </a:solidFill>
              </a:rPr>
              <a:t>Note:</a:t>
            </a:r>
            <a:r>
              <a:rPr lang="en-US" sz="1200">
                <a:solidFill>
                  <a:schemeClr val="dk1"/>
                </a:solidFill>
              </a:rPr>
              <a:t> the precision curve, which measures ability to avoid false positives, shows a decrease on the last day compared to improvements in the other metrics. Taken alongside the decreasing ROC2 (true positive) score, this suggests a possible issue with sentiment classification for terms used or introduced in December.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/>
              <a:t>Conclusion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What we Learned!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None/>
            </a:pPr>
            <a:endParaRPr sz="2405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Text Mining is HARD! 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has limits to the amount of historical data that can be obtained on Twitter for free. 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spcAft>
                <a:spcPts val="0"/>
              </a:spcAft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It is possible to find no correlation between the two at all – in that case, the model needs to be adjusted.</a:t>
            </a:r>
          </a:p>
          <a:p>
            <a:pPr marL="274320" marR="0" lvl="0" indent="-274320" algn="l" rtl="0">
              <a:lnSpc>
                <a:spcPct val="80000"/>
              </a:lnSpc>
              <a:spcBef>
                <a:spcPts val="481"/>
              </a:spcBef>
              <a:buClr>
                <a:schemeClr val="accent3"/>
              </a:buClr>
              <a:buSzPct val="95197"/>
              <a:buFont typeface="Noto Sans Symbols"/>
              <a:buChar char="●"/>
            </a:pP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Looking at additional big data, like </a:t>
            </a:r>
            <a:r>
              <a:rPr lang="en-US" sz="2405"/>
              <a:t>G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oogle trends and </a:t>
            </a:r>
            <a:r>
              <a:rPr lang="en-US" sz="2405"/>
              <a:t>G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r>
              <a:rPr lang="en-US" sz="2405"/>
              <a:t>o</a:t>
            </a:r>
            <a:r>
              <a:rPr lang="en-US" sz="2405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gle search, might provide additional insight into behaviors of stock market. 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518452" y="1352386"/>
            <a:ext cx="7772400" cy="1362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/>
              <a:t>Questions?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Better Illustrate the Problem…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/>
              <a:t>A Wolf of Wall Street scene...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sng" strike="noStrike" cap="none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https://www.youtube.com/watch?v=4GA8MQGvr_U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/>
              <a:t>A scene from Margin Call..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600"/>
              </a:spcBef>
              <a:buClr>
                <a:schemeClr val="accent3"/>
              </a:buClr>
              <a:buSzPct val="98800"/>
              <a:buFont typeface="Merriweather"/>
              <a:buChar char="●"/>
            </a:pPr>
            <a:r>
              <a:rPr lang="en-US" sz="2450">
                <a:solidFill>
                  <a:srgbClr val="0BD0D9"/>
                </a:solidFill>
              </a:rPr>
              <a:t>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https://www.youtube.com/watch?v=UOYi4NzxlhE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spcBef>
                <a:spcPts val="520"/>
              </a:spcBef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518452" y="1352386"/>
            <a:ext cx="7772400" cy="1362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/>
              <a:t>Back-up Slides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5" y="2087450"/>
            <a:ext cx="8514774" cy="44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172012" y="1310050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0" y="2089675"/>
            <a:ext cx="8743024" cy="40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233687" y="13968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457200" y="704093"/>
            <a:ext cx="8229600" cy="5438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Sentiment Model vs Random Walk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1922250"/>
            <a:ext cx="9072549" cy="4842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35712" y="1313175"/>
            <a:ext cx="31520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/>
              <a:t>Volkswagen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4017" y="4385310"/>
            <a:ext cx="2727244" cy="2051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5283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Real Issue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62200" y="1567344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Rise of big data presents the opportunity to incorporate analytics into forecasting models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STRUGGLE IS REAL for forecasters to accurately predict the stock market using Big Data. Its new, and many, just don’t know how.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Our model can help….!</a:t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-US"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9059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Our Hypotheses…We had two! (One came later...) 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57200" y="200673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Twitter sentiment of auto-manufacturers is correlated with stock price fluctuation.   </a:t>
            </a: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52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more data is ingested, the accuracy of both our twitter sentiment model and our regression model will improve.</a:t>
            </a:r>
            <a:br>
              <a:rPr lang="en-US" sz="26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lang="en-US" sz="2600" b="0" i="0" u="none" strike="noStrike" cap="non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marR="0" lvl="0" indent="-274320" algn="l" rtl="0">
              <a:spcBef>
                <a:spcPts val="240"/>
              </a:spcBef>
              <a:buClr>
                <a:schemeClr val="accent3"/>
              </a:buClr>
              <a:buSzPct val="95000"/>
              <a:buFont typeface="Noto Sans Symbols"/>
              <a:buChar char="●"/>
            </a:pP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put this in NFL </a:t>
            </a:r>
            <a:r>
              <a:rPr lang="en-US" sz="1200"/>
              <a:t>terms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…                       instead of ...                   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 (this season) 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 better yet </a:t>
            </a:r>
            <a:r>
              <a:rPr lang="en-US" sz="1200" b="1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(over time)</a:t>
            </a:r>
            <a:r>
              <a:rPr lang="en-US" sz="12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..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025" y="5251562"/>
            <a:ext cx="997799" cy="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2473" y="5113666"/>
            <a:ext cx="874652" cy="89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6581" y="5361645"/>
            <a:ext cx="938999" cy="5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704094"/>
            <a:ext cx="8229600" cy="5993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4500"/>
              <a:t>General Motors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1935475"/>
            <a:ext cx="9144000" cy="4389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  <a:p>
            <a:pPr marL="274320" marR="0" lvl="0" indent="-274320" algn="l" rtl="0">
              <a:spcBef>
                <a:spcPts val="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l="1845" t="6872" b="17105"/>
          <a:stretch/>
        </p:blipFill>
        <p:spPr>
          <a:xfrm>
            <a:off x="1426125" y="1714537"/>
            <a:ext cx="7452348" cy="42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0" y="2804100"/>
            <a:ext cx="1597200" cy="12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Close Price ($)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3152125" y="6359625"/>
            <a:ext cx="4302300" cy="319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Average Twitter Sentiment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/>
              <a:t>Results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i="1"/>
              <a:t>All else equal: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i="1"/>
          </a:p>
          <a:p>
            <a:pPr marL="457200" marR="0" lvl="0" indent="-393700" algn="l" rtl="0">
              <a:spcBef>
                <a:spcPts val="0"/>
              </a:spcBef>
              <a:buClr>
                <a:schemeClr val="dk1"/>
              </a:buClr>
              <a:buSzPct val="100000"/>
              <a:buFont typeface="Merriweather"/>
            </a:pPr>
            <a:r>
              <a:rPr lang="en-US" b="1"/>
              <a:t>1%</a:t>
            </a:r>
            <a:r>
              <a:rPr lang="en-US"/>
              <a:t> increase in </a:t>
            </a:r>
            <a:r>
              <a:rPr lang="en-US" i="1"/>
              <a:t>Average Twitter Sentimen</a:t>
            </a:r>
            <a:r>
              <a:rPr lang="en-US"/>
              <a:t>t  will increase the company's </a:t>
            </a:r>
            <a:r>
              <a:rPr lang="en-US" i="1"/>
              <a:t>Stock Price</a:t>
            </a:r>
            <a:r>
              <a:rPr lang="en-US"/>
              <a:t> by </a:t>
            </a:r>
            <a:r>
              <a:rPr lang="en-US" b="1"/>
              <a:t>1.23%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/>
          </a:p>
          <a:p>
            <a:pPr marL="457200" marR="0" lvl="0" indent="-228600" algn="l" rtl="0">
              <a:spcBef>
                <a:spcPts val="0"/>
              </a:spcBef>
            </a:pPr>
            <a:r>
              <a:rPr lang="en-US" b="1"/>
              <a:t>1%</a:t>
            </a:r>
            <a:r>
              <a:rPr lang="en-US"/>
              <a:t> increase in </a:t>
            </a:r>
            <a:r>
              <a:rPr lang="en-US" i="1"/>
              <a:t>Total Retweets</a:t>
            </a:r>
            <a:r>
              <a:rPr lang="en-US"/>
              <a:t> will increase the company's </a:t>
            </a:r>
            <a:r>
              <a:rPr lang="en-US" i="1"/>
              <a:t>Stock Price</a:t>
            </a:r>
            <a:r>
              <a:rPr lang="en-US"/>
              <a:t> by </a:t>
            </a:r>
            <a:r>
              <a:rPr lang="en-US" b="1"/>
              <a:t>0.085%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30352" y="2632921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4AE3AC"/>
              </a:buClr>
              <a:buSzPct val="25000"/>
              <a:buFont typeface="Calibri"/>
              <a:buNone/>
            </a:pPr>
            <a:r>
              <a:rPr lang="en-US"/>
              <a:t>Pipeline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-2657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Science Pipeline - Tools</a:t>
            </a:r>
          </a:p>
        </p:txBody>
      </p:sp>
      <p:sp>
        <p:nvSpPr>
          <p:cNvPr id="163" name="Shape 163"/>
          <p:cNvSpPr/>
          <p:nvPr/>
        </p:nvSpPr>
        <p:spPr>
          <a:xfrm>
            <a:off x="415629" y="147526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502723" y="1523817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6941132" y="375440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544287" y="5163137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5629" y="5107721"/>
            <a:ext cx="1704110" cy="1154669"/>
          </a:xfrm>
          <a:prstGeom prst="flowChartMagneticDisk">
            <a:avLst/>
          </a:prstGeom>
          <a:noFill/>
          <a:ln w="9525" cap="flat" cmpd="sng">
            <a:solidFill>
              <a:srgbClr val="07519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74035" y="1871581"/>
            <a:ext cx="16455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Ingestion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502875" y="1871575"/>
            <a:ext cx="18842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 Munging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Wrangling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90" y="2678488"/>
            <a:ext cx="1173795" cy="65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7439" y="908865"/>
            <a:ext cx="748141" cy="748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8685" y="5014428"/>
            <a:ext cx="2228276" cy="32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2908" y="2412110"/>
            <a:ext cx="1981037" cy="66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7006025" y="4101200"/>
            <a:ext cx="17066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Computation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Analyses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16188" y="877267"/>
            <a:ext cx="982324" cy="81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4510750" y="5534525"/>
            <a:ext cx="17711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Modeling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Application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06174" y="5518225"/>
            <a:ext cx="19811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Reporting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&amp; Visualization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89754" y="2499192"/>
            <a:ext cx="1398376" cy="104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0090" y="877267"/>
            <a:ext cx="781632" cy="777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>
            <a:stCxn id="165" idx="3"/>
          </p:cNvCxnSpPr>
          <p:nvPr/>
        </p:nvCxnSpPr>
        <p:spPr>
          <a:xfrm rot="5400000">
            <a:off x="6540537" y="4656021"/>
            <a:ext cx="999600" cy="15057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81" name="Shape 18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19557" y="6220146"/>
            <a:ext cx="1524994" cy="65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71994" y="3011472"/>
            <a:ext cx="1884412" cy="5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024273" y="4272994"/>
            <a:ext cx="1884412" cy="55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3550" y="6259958"/>
            <a:ext cx="2514653" cy="522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Shape 185"/>
          <p:cNvCxnSpPr>
            <a:stCxn id="164" idx="4"/>
            <a:endCxn id="165" idx="1"/>
          </p:cNvCxnSpPr>
          <p:nvPr/>
        </p:nvCxnSpPr>
        <p:spPr>
          <a:xfrm>
            <a:off x="6206833" y="2101152"/>
            <a:ext cx="1586400" cy="1653300"/>
          </a:xfrm>
          <a:prstGeom prst="bentConnector2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6" name="Shape 186"/>
          <p:cNvCxnSpPr>
            <a:stCxn id="163" idx="4"/>
            <a:endCxn id="164" idx="2"/>
          </p:cNvCxnSpPr>
          <p:nvPr/>
        </p:nvCxnSpPr>
        <p:spPr>
          <a:xfrm>
            <a:off x="2119739" y="2052596"/>
            <a:ext cx="2382900" cy="486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87" name="Shape 18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3491" y="3235234"/>
            <a:ext cx="1884412" cy="5553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Shape 188"/>
          <p:cNvCxnSpPr/>
          <p:nvPr/>
        </p:nvCxnSpPr>
        <p:spPr>
          <a:xfrm flipH="1">
            <a:off x="2218221" y="5837457"/>
            <a:ext cx="2326066" cy="248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9" name="Shape 189"/>
          <p:cNvCxnSpPr/>
          <p:nvPr/>
        </p:nvCxnSpPr>
        <p:spPr>
          <a:xfrm rot="10800000">
            <a:off x="1267684" y="2651362"/>
            <a:ext cx="0" cy="245635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On-screen Show (4:3)</PresentationFormat>
  <Paragraphs>142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Noto Sans Symbols</vt:lpstr>
      <vt:lpstr>Courier New</vt:lpstr>
      <vt:lpstr>Merriweather</vt:lpstr>
      <vt:lpstr>Flow</vt:lpstr>
      <vt:lpstr>Flow</vt:lpstr>
      <vt:lpstr>Twitter Sentiment &amp; Stock Price Correlation</vt:lpstr>
      <vt:lpstr>Problem &amp; Hypotheses</vt:lpstr>
      <vt:lpstr>To Better Illustrate the Problem…</vt:lpstr>
      <vt:lpstr>The Real Issue</vt:lpstr>
      <vt:lpstr>Our Hypotheses…We had two! (One came later...) </vt:lpstr>
      <vt:lpstr>General Motors</vt:lpstr>
      <vt:lpstr>Results</vt:lpstr>
      <vt:lpstr>Pipeline</vt:lpstr>
      <vt:lpstr>Data Science Pipeline - Tools</vt:lpstr>
      <vt:lpstr>PowerPoint Presentation</vt:lpstr>
      <vt:lpstr>PowerPoint Presentation</vt:lpstr>
      <vt:lpstr>Twitter Sentiment Analysis</vt:lpstr>
      <vt:lpstr>Tweets per Day</vt:lpstr>
      <vt:lpstr>Events affecting sentiment</vt:lpstr>
      <vt:lpstr>Twitter Sentiment by Day </vt:lpstr>
      <vt:lpstr>Sentiment Model</vt:lpstr>
      <vt:lpstr>Most popular words on tweet-heavy days</vt:lpstr>
      <vt:lpstr>Good Days, Bad Days </vt:lpstr>
      <vt:lpstr>Word2Vec Word Associations</vt:lpstr>
      <vt:lpstr>Regression Analysis </vt:lpstr>
      <vt:lpstr>Sentiment Model vs Random Walk</vt:lpstr>
      <vt:lpstr>Sentiment Model vs Random Walk</vt:lpstr>
      <vt:lpstr>Sentiment Model vs Random Walk</vt:lpstr>
      <vt:lpstr>Sentiment Model vs Random Walk</vt:lpstr>
      <vt:lpstr>Accuracy Measures</vt:lpstr>
      <vt:lpstr>Increase in Accuracy of Twitter Model</vt:lpstr>
      <vt:lpstr>Conclusion</vt:lpstr>
      <vt:lpstr>What we Learned!</vt:lpstr>
      <vt:lpstr>Questions? </vt:lpstr>
      <vt:lpstr>Back-up Slides </vt:lpstr>
      <vt:lpstr>Sentiment Model vs Random Walk</vt:lpstr>
      <vt:lpstr>Sentiment Model vs Random Walk</vt:lpstr>
      <vt:lpstr>Sentiment Model vs Random Walk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&amp; Stock Price Correlation</dc:title>
  <dc:creator>Miller</dc:creator>
  <cp:lastModifiedBy>Miller</cp:lastModifiedBy>
  <cp:revision>1</cp:revision>
  <dcterms:modified xsi:type="dcterms:W3CDTF">2015-12-19T19:49:03Z</dcterms:modified>
</cp:coreProperties>
</file>